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6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FF401-CA16-4ADE-80BC-977E36D1643B}" type="datetimeFigureOut">
              <a:rPr lang="el-GR" smtClean="0"/>
              <a:pPr/>
              <a:t>27/10/2015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49451-CDFD-49B8-A4F3-FFD03203156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FF401-CA16-4ADE-80BC-977E36D1643B}" type="datetimeFigureOut">
              <a:rPr lang="el-GR" smtClean="0"/>
              <a:pPr/>
              <a:t>27/10/2015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49451-CDFD-49B8-A4F3-FFD03203156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FF401-CA16-4ADE-80BC-977E36D1643B}" type="datetimeFigureOut">
              <a:rPr lang="el-GR" smtClean="0"/>
              <a:pPr/>
              <a:t>27/10/2015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49451-CDFD-49B8-A4F3-FFD03203156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FF401-CA16-4ADE-80BC-977E36D1643B}" type="datetimeFigureOut">
              <a:rPr lang="el-GR" smtClean="0"/>
              <a:pPr/>
              <a:t>27/10/2015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49451-CDFD-49B8-A4F3-FFD03203156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FF401-CA16-4ADE-80BC-977E36D1643B}" type="datetimeFigureOut">
              <a:rPr lang="el-GR" smtClean="0"/>
              <a:pPr/>
              <a:t>27/10/2015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49451-CDFD-49B8-A4F3-FFD03203156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FF401-CA16-4ADE-80BC-977E36D1643B}" type="datetimeFigureOut">
              <a:rPr lang="el-GR" smtClean="0"/>
              <a:pPr/>
              <a:t>27/10/2015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49451-CDFD-49B8-A4F3-FFD03203156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FF401-CA16-4ADE-80BC-977E36D1643B}" type="datetimeFigureOut">
              <a:rPr lang="el-GR" smtClean="0"/>
              <a:pPr/>
              <a:t>27/10/2015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49451-CDFD-49B8-A4F3-FFD03203156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FF401-CA16-4ADE-80BC-977E36D1643B}" type="datetimeFigureOut">
              <a:rPr lang="el-GR" smtClean="0"/>
              <a:pPr/>
              <a:t>27/10/2015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49451-CDFD-49B8-A4F3-FFD03203156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FF401-CA16-4ADE-80BC-977E36D1643B}" type="datetimeFigureOut">
              <a:rPr lang="el-GR" smtClean="0"/>
              <a:pPr/>
              <a:t>27/10/2015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49451-CDFD-49B8-A4F3-FFD03203156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FF401-CA16-4ADE-80BC-977E36D1643B}" type="datetimeFigureOut">
              <a:rPr lang="el-GR" smtClean="0"/>
              <a:pPr/>
              <a:t>27/10/2015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49451-CDFD-49B8-A4F3-FFD03203156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FF401-CA16-4ADE-80BC-977E36D1643B}" type="datetimeFigureOut">
              <a:rPr lang="el-GR" smtClean="0"/>
              <a:pPr/>
              <a:t>27/10/2015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49451-CDFD-49B8-A4F3-FFD03203156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FF401-CA16-4ADE-80BC-977E36D1643B}" type="datetimeFigureOut">
              <a:rPr lang="el-GR" smtClean="0"/>
              <a:pPr/>
              <a:t>27/10/2015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949451-CDFD-49B8-A4F3-FFD032031565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l.wikipedia.org/w/index.php?title=%CE%91%CE%BD%CF%84%CE%B9%CE%B3%CF%8C%CE%BD%CE%BF_p24&amp;action=edit&amp;redlink=1" TargetMode="External"/><Relationship Id="rId2" Type="http://schemas.openxmlformats.org/officeDocument/2006/relationships/hyperlink" Target="http://el.wikipedia.org/wiki/%CE%91%CE%BB%CF%85%CF%83%CE%B9%CE%B4%CF%89%CF%84%CE%AE_%CE%B1%CE%BD%CF%84%CE%AF%CE%B4%CF%81%CE%B1%CF%83%CE%B7_%CF%80%CE%BF%CE%BB%CF%85%CE%BC%CE%B5%CF%81%CE%AC%CF%83%CE%B7%CF%82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8dO90SII2w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0" y="0"/>
            <a:ext cx="914400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AIDS</a:t>
            </a:r>
            <a:r>
              <a:rPr lang="el-GR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l-GR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l-GR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Σύνδρομο επίκτητης ανοσολογικής ανεπάρκειας</a:t>
            </a:r>
            <a:endParaRPr lang="el-GR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2564904"/>
            <a:ext cx="5420494" cy="406101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el-GR" dirty="0" smtClean="0"/>
              <a:t>Αντιμετώπιση της νόσου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l-GR" dirty="0" smtClean="0"/>
              <a:t>Ο </a:t>
            </a:r>
            <a:r>
              <a:rPr lang="en-US" dirty="0" smtClean="0"/>
              <a:t>HIV </a:t>
            </a:r>
            <a:r>
              <a:rPr lang="el-GR" dirty="0" smtClean="0"/>
              <a:t>μεταλλάσσεται με πολύ γρήγορους ρυθμούς και για το λόγο αυτό δε μπορεί να αντιμετωπισθεί από το ανθρώπινο ανοσοβιολογικό σύστημα.</a:t>
            </a:r>
          </a:p>
          <a:p>
            <a:pPr>
              <a:buNone/>
            </a:pPr>
            <a:r>
              <a:rPr lang="el-GR" dirty="0" smtClean="0"/>
              <a:t>Φάρμακα όπως το </a:t>
            </a:r>
            <a:r>
              <a:rPr lang="en-US" dirty="0" smtClean="0"/>
              <a:t>AZT</a:t>
            </a:r>
            <a:r>
              <a:rPr lang="el-GR" dirty="0" smtClean="0"/>
              <a:t> και το </a:t>
            </a:r>
            <a:r>
              <a:rPr lang="en-US" dirty="0" smtClean="0"/>
              <a:t> DCC</a:t>
            </a:r>
            <a:r>
              <a:rPr lang="el-GR" dirty="0"/>
              <a:t> </a:t>
            </a:r>
            <a:r>
              <a:rPr lang="el-GR" dirty="0" smtClean="0"/>
              <a:t>παρεμποδίζουν την αντίστροφη μεταγραφή και έτσι ι ιός δε μπορεί να πολλαπλασιασθεί. Οι παρενέργειες όμως των φαρμάκων αυτών είναι πολύ σοβαρές και χορηγούνται μόνο σε εξειδικευμένα ιατρικά κέντρα.</a:t>
            </a:r>
          </a:p>
          <a:p>
            <a:pPr>
              <a:buNone/>
            </a:pPr>
            <a:r>
              <a:rPr lang="el-GR" dirty="0" smtClean="0"/>
              <a:t>Παράλληλα η φαρμακευτική αντιμετώπιση των ευκαιριακών λοιμώξεων από παθογόνους μ/ο επιμηκύνει αρκετά το όριο ζωής των ασθενών.</a:t>
            </a:r>
          </a:p>
          <a:p>
            <a:pPr>
              <a:buNone/>
            </a:pPr>
            <a:r>
              <a:rPr lang="el-GR" dirty="0" smtClean="0"/>
              <a:t>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el-GR" dirty="0" smtClean="0"/>
              <a:t>Η παρασκευή εμβολίου δεν έχει ακόμη επιτευχθεί λόγω της πολυμορφικότητας που παρουσιάζει ο ιός εξαιτίας της έντονης μεταλλακτικής του ικανότητας.</a:t>
            </a:r>
          </a:p>
          <a:p>
            <a:pPr>
              <a:buNone/>
            </a:pPr>
            <a:r>
              <a:rPr lang="el-GR" dirty="0" smtClean="0"/>
              <a:t>Σημαντικότατο ρόλο έχει η πρόληψη και η ενημέρωση.</a:t>
            </a:r>
          </a:p>
          <a:p>
            <a:pPr>
              <a:buNone/>
            </a:pPr>
            <a:r>
              <a:rPr lang="el-GR" dirty="0" smtClean="0"/>
              <a:t>Το </a:t>
            </a:r>
            <a:r>
              <a:rPr lang="en-US" dirty="0" smtClean="0"/>
              <a:t>AIDS</a:t>
            </a:r>
            <a:r>
              <a:rPr lang="el-GR" dirty="0" smtClean="0"/>
              <a:t> εξελίσσεται σε κοινωνική μάστιγα, ενώ τα ποσοστά της ασθένειας αυξάνονται συνεχώς, ενώ στην Αφρική έχει πάρει διαστάσεις πανδημίας 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l-GR" b="1" dirty="0" smtClean="0"/>
          </a:p>
          <a:p>
            <a:endParaRPr lang="el-GR" b="1" dirty="0"/>
          </a:p>
          <a:p>
            <a:r>
              <a:rPr lang="el-GR" b="1" dirty="0" smtClean="0">
                <a:solidFill>
                  <a:srgbClr val="FF0000"/>
                </a:solidFill>
              </a:rPr>
              <a:t>Ανοσολογική ανεπάρκεια </a:t>
            </a:r>
            <a:r>
              <a:rPr lang="el-GR" dirty="0" smtClean="0"/>
              <a:t>= εξασθένιση της λειτουργίας του ανοσοβιολογικού συστήματος- επίκτητη</a:t>
            </a:r>
          </a:p>
          <a:p>
            <a:r>
              <a:rPr lang="el-GR" b="1" dirty="0" smtClean="0">
                <a:solidFill>
                  <a:srgbClr val="FF0000"/>
                </a:solidFill>
              </a:rPr>
              <a:t>Α</a:t>
            </a:r>
            <a:r>
              <a:rPr lang="en-US" b="1" dirty="0" smtClean="0">
                <a:solidFill>
                  <a:srgbClr val="FF0000"/>
                </a:solidFill>
              </a:rPr>
              <a:t>IDS</a:t>
            </a:r>
            <a:r>
              <a:rPr lang="en-US" dirty="0" smtClean="0"/>
              <a:t>:</a:t>
            </a:r>
            <a:r>
              <a:rPr lang="el-GR" dirty="0"/>
              <a:t> </a:t>
            </a:r>
            <a:r>
              <a:rPr lang="el-GR" dirty="0" smtClean="0"/>
              <a:t>πιθανότατα προήλθε από αλλεπάλληλες μεταλλάξεις ενός ιού που προσβάλλει τον αφρικανικό πίθηκο. Άγνωστο πως μεταδόθηκε στον άνθρωπο. Εξάπλωση με εκρηκτικές πλέον διαστάσεις.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0"/>
            <a:ext cx="4572000" cy="685800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l-GR" b="1" u="sng" dirty="0" smtClean="0"/>
              <a:t>ΔΟΜΗ ΤΟΥ ΙΟΥ</a:t>
            </a:r>
          </a:p>
          <a:p>
            <a:r>
              <a:rPr lang="el-GR" dirty="0" smtClean="0"/>
              <a:t>Είναι </a:t>
            </a:r>
            <a:r>
              <a:rPr lang="el-GR" b="1" dirty="0" smtClean="0">
                <a:solidFill>
                  <a:srgbClr val="FF0000"/>
                </a:solidFill>
              </a:rPr>
              <a:t>ρετροιός</a:t>
            </a:r>
            <a:r>
              <a:rPr lang="el-GR" dirty="0" smtClean="0"/>
              <a:t>, δηλ. το γενετικό του υλικό είναι</a:t>
            </a:r>
            <a:r>
              <a:rPr lang="en-US" dirty="0" smtClean="0"/>
              <a:t> RNA</a:t>
            </a:r>
            <a:r>
              <a:rPr lang="el-GR" dirty="0" smtClean="0"/>
              <a:t>.</a:t>
            </a:r>
          </a:p>
          <a:p>
            <a:r>
              <a:rPr lang="el-GR" dirty="0" smtClean="0"/>
              <a:t>Διαθέτει πρωτεϊνικό </a:t>
            </a:r>
            <a:r>
              <a:rPr lang="el-GR" b="1" u="sng" dirty="0" smtClean="0"/>
              <a:t>καψίδιο</a:t>
            </a:r>
            <a:r>
              <a:rPr lang="el-GR" dirty="0" smtClean="0"/>
              <a:t> και επιπλέον περιβάλλεται από </a:t>
            </a:r>
            <a:r>
              <a:rPr lang="el-GR" b="1" u="sng" dirty="0" smtClean="0"/>
              <a:t>έλυτρο</a:t>
            </a:r>
            <a:r>
              <a:rPr lang="el-GR" dirty="0" smtClean="0"/>
              <a:t>, λιποπρωτεϊνικής σύστασης.</a:t>
            </a:r>
          </a:p>
          <a:p>
            <a:r>
              <a:rPr lang="el-GR" dirty="0" smtClean="0"/>
              <a:t>Μέσα στο καψίδιο βρίσκονται το </a:t>
            </a:r>
            <a:r>
              <a:rPr lang="en-US" dirty="0" smtClean="0"/>
              <a:t>RNA</a:t>
            </a:r>
            <a:r>
              <a:rPr lang="el-GR" dirty="0" smtClean="0"/>
              <a:t> και το ένζυμο </a:t>
            </a:r>
            <a:r>
              <a:rPr lang="el-GR" b="1" u="sng" dirty="0" smtClean="0"/>
              <a:t>αντίστροφη μεταγραφάση</a:t>
            </a:r>
            <a:r>
              <a:rPr lang="el-GR" dirty="0" smtClean="0"/>
              <a:t>, που καταλύει τη μετατροπή του </a:t>
            </a:r>
            <a:r>
              <a:rPr lang="en-US" dirty="0" smtClean="0"/>
              <a:t>RNA</a:t>
            </a:r>
            <a:r>
              <a:rPr lang="el-GR" dirty="0" smtClean="0"/>
              <a:t> σε</a:t>
            </a:r>
            <a:r>
              <a:rPr lang="en-US" dirty="0" smtClean="0"/>
              <a:t> DNA</a:t>
            </a:r>
            <a:r>
              <a:rPr lang="el-GR" dirty="0" smtClean="0"/>
              <a:t>, με αντίστροφη μεταγραφή.</a:t>
            </a:r>
          </a:p>
          <a:p>
            <a:pPr>
              <a:buNone/>
            </a:pPr>
            <a:endParaRPr lang="el-G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692696"/>
            <a:ext cx="4572000" cy="4471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0"/>
            <a:ext cx="9144000" cy="530120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el-GR" sz="4300" dirty="0" smtClean="0"/>
          </a:p>
          <a:p>
            <a:pPr>
              <a:buNone/>
            </a:pPr>
            <a:r>
              <a:rPr lang="el-GR" sz="4300" dirty="0" smtClean="0"/>
              <a:t>Προσβάλλει </a:t>
            </a:r>
            <a:r>
              <a:rPr lang="en-US" dirty="0" smtClean="0"/>
              <a:t>:</a:t>
            </a:r>
            <a:r>
              <a:rPr lang="el-GR" dirty="0" smtClean="0"/>
              <a:t> </a:t>
            </a:r>
          </a:p>
          <a:p>
            <a:r>
              <a:rPr lang="el-GR" dirty="0" smtClean="0"/>
              <a:t> τα βοηθητικά Τ- λεμφοκύτταρα</a:t>
            </a:r>
          </a:p>
          <a:p>
            <a:r>
              <a:rPr lang="el-GR" dirty="0" smtClean="0"/>
              <a:t>Κυτταροτοξικά Τ- λεμφοκύτταρα</a:t>
            </a:r>
          </a:p>
          <a:p>
            <a:r>
              <a:rPr lang="el-GR" dirty="0" smtClean="0"/>
              <a:t>Νευρικά κύτταρα</a:t>
            </a:r>
          </a:p>
          <a:p>
            <a:pPr>
              <a:buNone/>
            </a:pPr>
            <a:r>
              <a:rPr lang="el-GR" dirty="0" smtClean="0"/>
              <a:t>Για να το καταφέρει αυτό </a:t>
            </a:r>
          </a:p>
          <a:p>
            <a:pPr>
              <a:buNone/>
            </a:pPr>
            <a:r>
              <a:rPr lang="el-GR" dirty="0" smtClean="0"/>
              <a:t>προσδένεται σε ειδικούς</a:t>
            </a:r>
          </a:p>
          <a:p>
            <a:pPr>
              <a:buNone/>
            </a:pPr>
            <a:r>
              <a:rPr lang="el-GR" dirty="0" smtClean="0"/>
              <a:t> υποδοχείς  που υπάρχουν </a:t>
            </a:r>
          </a:p>
          <a:p>
            <a:pPr>
              <a:buNone/>
            </a:pPr>
            <a:r>
              <a:rPr lang="el-GR" dirty="0" smtClean="0"/>
              <a:t>στην επιφάνεια αυτών των </a:t>
            </a:r>
          </a:p>
          <a:p>
            <a:pPr>
              <a:buNone/>
            </a:pPr>
            <a:r>
              <a:rPr lang="el-GR" dirty="0" smtClean="0"/>
              <a:t>κυττάρων.</a:t>
            </a:r>
          </a:p>
          <a:p>
            <a:pPr>
              <a:buNone/>
            </a:pPr>
            <a:endParaRPr lang="el-GR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7067" y="2214017"/>
            <a:ext cx="4276933" cy="4643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l-GR" dirty="0" smtClean="0"/>
              <a:t>Ο ιός ανιχνεύεται σε μεγάλες ποσότητες</a:t>
            </a:r>
            <a:r>
              <a:rPr lang="en-US" dirty="0" smtClean="0"/>
              <a:t>:</a:t>
            </a:r>
            <a:endParaRPr lang="el-GR" dirty="0" smtClean="0"/>
          </a:p>
          <a:p>
            <a:r>
              <a:rPr lang="el-GR" dirty="0" smtClean="0"/>
              <a:t> στο αίμα, στο σπέρμα, στα κολπικά υγρά                                και σε μικρότερες ποσότητες </a:t>
            </a:r>
            <a:r>
              <a:rPr lang="en-US" dirty="0" smtClean="0"/>
              <a:t>:</a:t>
            </a:r>
            <a:endParaRPr lang="el-GR" dirty="0" smtClean="0"/>
          </a:p>
          <a:p>
            <a:r>
              <a:rPr lang="el-GR" dirty="0" smtClean="0"/>
              <a:t> στο σάλιο, στο εγκεφαλονωτιαίο υγρό ,στα δάκρυα, στο μητρικό γάλα, στον ιδρώτα.</a:t>
            </a:r>
            <a:endParaRPr lang="el-GR" dirty="0"/>
          </a:p>
          <a:p>
            <a:pPr>
              <a:buNone/>
            </a:pPr>
            <a:r>
              <a:rPr lang="el-GR" b="1" dirty="0" smtClean="0">
                <a:solidFill>
                  <a:srgbClr val="FF0000"/>
                </a:solidFill>
              </a:rPr>
              <a:t>Μετάδοση της νόσου</a:t>
            </a:r>
            <a:r>
              <a:rPr lang="en-US" b="1" dirty="0" smtClean="0">
                <a:solidFill>
                  <a:srgbClr val="FF0000"/>
                </a:solidFill>
              </a:rPr>
              <a:t>:</a:t>
            </a:r>
            <a:endParaRPr lang="el-GR" b="1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Μετάγγιση αίματος</a:t>
            </a:r>
            <a:r>
              <a:rPr lang="el-GR" dirty="0"/>
              <a:t> </a:t>
            </a:r>
            <a:r>
              <a:rPr lang="el-GR" dirty="0" smtClean="0"/>
              <a:t>ή χρήση μολυσμένης σύριγγας (τοξικομανείς).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Κατά τη σεξουαλική επαφή μολυσμένου ατόμου (φορέα) με υγιές άτομο.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Κατά τον τοκετό, από μολυσμένη μητέρα στο έμβρυο.</a:t>
            </a:r>
          </a:p>
          <a:p>
            <a:pPr marL="514350" indent="-514350">
              <a:buNone/>
            </a:pPr>
            <a:r>
              <a:rPr lang="el-GR" u="sng" smtClean="0"/>
              <a:t>Δεν  </a:t>
            </a:r>
            <a:r>
              <a:rPr lang="el-GR" dirty="0" smtClean="0"/>
              <a:t>μεταδίδεται μέσω τον εντόμων, του σάλιου, </a:t>
            </a:r>
            <a:r>
              <a:rPr lang="el-GR" dirty="0" smtClean="0"/>
              <a:t>της χειραψίας, </a:t>
            </a:r>
            <a:r>
              <a:rPr lang="el-GR" smtClean="0"/>
              <a:t>των ασπασμών και </a:t>
            </a:r>
            <a:r>
              <a:rPr lang="el-GR" dirty="0" smtClean="0"/>
              <a:t>την κοινή χρήση μαγειρικών σκευών</a:t>
            </a:r>
            <a:endParaRPr lang="en-US" dirty="0" smtClean="0"/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525344"/>
          </a:xfrm>
        </p:spPr>
        <p:txBody>
          <a:bodyPr/>
          <a:lstStyle/>
          <a:p>
            <a:pPr>
              <a:buNone/>
            </a:pPr>
            <a:r>
              <a:rPr lang="el-GR" b="1" dirty="0" smtClean="0">
                <a:solidFill>
                  <a:srgbClr val="FF0000"/>
                </a:solidFill>
              </a:rPr>
              <a:t>Προφυλάξεις</a:t>
            </a:r>
            <a:r>
              <a:rPr lang="en-US" b="1" dirty="0" smtClean="0">
                <a:solidFill>
                  <a:srgbClr val="FF0000"/>
                </a:solidFill>
              </a:rPr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Έλεγχος του αίματος που προορίζεται για μεταγγίσεις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Χρησιμοποίηση των συρίγγων μιας χρήσης, μια και μόνο φορά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Πλήρης αποστείρωση οδοντιατρικών και χειρουργικών εργαλείων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Χρήση προφυλακτικού κατά τη σεξουαλική επαφή</a:t>
            </a:r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2648669"/>
            <a:ext cx="9144000" cy="4209331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l-GR" dirty="0" smtClean="0"/>
              <a:t>Διάγνωση της νόσου</a:t>
            </a:r>
          </a:p>
          <a:p>
            <a:r>
              <a:rPr lang="el-GR" dirty="0" smtClean="0"/>
              <a:t>Ανίχνευση του </a:t>
            </a:r>
            <a:r>
              <a:rPr lang="en-US" dirty="0" smtClean="0"/>
              <a:t>RNA</a:t>
            </a:r>
            <a:r>
              <a:rPr lang="el-GR" dirty="0" smtClean="0"/>
              <a:t> του ιού</a:t>
            </a:r>
          </a:p>
          <a:p>
            <a:r>
              <a:rPr lang="el-GR" dirty="0" smtClean="0"/>
              <a:t>Ανίχνευση στο αίμα του ασθενούς των ειδικών αντισωμάτων που αναπτύσσονται για τον ιό. (μετά την παρέλευση 6-12 εβδομάδων, από την εισβολή του ιού)</a:t>
            </a:r>
          </a:p>
          <a:p>
            <a:pPr>
              <a:buNone/>
            </a:pPr>
            <a:r>
              <a:rPr lang="el-GR" b="1" dirty="0" smtClean="0"/>
              <a:t>Παρόλο όμως που αναπτύσσονται αντισώματα και συνυπάρχουν και κυτταροτοξικά Τ-λεμφοκύτταρα ο οργανισμός δεν αποκτά ανοσία.</a:t>
            </a:r>
            <a:endParaRPr lang="el-GR" b="1" dirty="0"/>
          </a:p>
        </p:txBody>
      </p:sp>
      <p:sp>
        <p:nvSpPr>
          <p:cNvPr id="4" name="3 - TextBox"/>
          <p:cNvSpPr txBox="1"/>
          <p:nvPr/>
        </p:nvSpPr>
        <p:spPr>
          <a:xfrm>
            <a:off x="2051720" y="0"/>
            <a:ext cx="7092280" cy="267765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l-GR" sz="2400" dirty="0">
                <a:solidFill>
                  <a:schemeClr val="bg1"/>
                </a:solidFill>
              </a:rPr>
              <a:t>Η διάγνωση της πρώιμης HIV λοίμωξης πριν συμβεί η </a:t>
            </a:r>
            <a:r>
              <a:rPr lang="el-GR" sz="2400" dirty="0" err="1" smtClean="0">
                <a:solidFill>
                  <a:schemeClr val="bg1"/>
                </a:solidFill>
              </a:rPr>
              <a:t>ορομετατροπή</a:t>
            </a:r>
            <a:r>
              <a:rPr lang="el-GR" sz="2400" dirty="0" smtClean="0">
                <a:solidFill>
                  <a:schemeClr val="bg1"/>
                </a:solidFill>
              </a:rPr>
              <a:t> (εμφάνιση στο αίμα τον ατόμων αντισωμάτων έναντι του ιού)  </a:t>
            </a:r>
            <a:r>
              <a:rPr lang="el-GR" sz="2400" dirty="0">
                <a:solidFill>
                  <a:schemeClr val="bg1"/>
                </a:solidFill>
              </a:rPr>
              <a:t>γίνεται με τη μέτρηση του HIV RNA (</a:t>
            </a:r>
            <a:r>
              <a:rPr lang="el-GR" sz="2400" dirty="0" err="1">
                <a:solidFill>
                  <a:schemeClr val="bg1"/>
                </a:solidFill>
              </a:rPr>
              <a:t>γονιδίωμα</a:t>
            </a:r>
            <a:r>
              <a:rPr lang="el-GR" sz="2400" dirty="0">
                <a:solidFill>
                  <a:schemeClr val="bg1"/>
                </a:solidFill>
              </a:rPr>
              <a:t> ή γενετικό υλικό του </a:t>
            </a:r>
            <a:r>
              <a:rPr lang="el-GR" sz="2400" dirty="0" smtClean="0">
                <a:solidFill>
                  <a:schemeClr val="bg1"/>
                </a:solidFill>
              </a:rPr>
              <a:t>HIV) </a:t>
            </a:r>
            <a:r>
              <a:rPr lang="el-GR" sz="2400" dirty="0">
                <a:solidFill>
                  <a:schemeClr val="bg1"/>
                </a:solidFill>
              </a:rPr>
              <a:t>με τη </a:t>
            </a:r>
            <a:r>
              <a:rPr lang="el-GR" sz="2400" dirty="0">
                <a:solidFill>
                  <a:schemeClr val="bg1"/>
                </a:solidFill>
                <a:hlinkClick r:id="rId2" tooltip="Αλυσιδωτή αντίδραση πολυμεράσης"/>
              </a:rPr>
              <a:t>μέθοδο PCR</a:t>
            </a:r>
            <a:r>
              <a:rPr lang="el-GR" sz="2400" dirty="0">
                <a:solidFill>
                  <a:schemeClr val="bg1"/>
                </a:solidFill>
              </a:rPr>
              <a:t> (</a:t>
            </a:r>
            <a:r>
              <a:rPr lang="el-GR" sz="2400" dirty="0" err="1">
                <a:solidFill>
                  <a:schemeClr val="bg1"/>
                </a:solidFill>
              </a:rPr>
              <a:t>Polymerase</a:t>
            </a:r>
            <a:r>
              <a:rPr lang="el-GR" sz="2400" dirty="0">
                <a:solidFill>
                  <a:schemeClr val="bg1"/>
                </a:solidFill>
              </a:rPr>
              <a:t> </a:t>
            </a:r>
            <a:r>
              <a:rPr lang="el-GR" sz="2400" dirty="0" err="1">
                <a:solidFill>
                  <a:schemeClr val="bg1"/>
                </a:solidFill>
              </a:rPr>
              <a:t>Chain</a:t>
            </a:r>
            <a:r>
              <a:rPr lang="el-GR" sz="2400" dirty="0">
                <a:solidFill>
                  <a:schemeClr val="bg1"/>
                </a:solidFill>
              </a:rPr>
              <a:t> </a:t>
            </a:r>
            <a:r>
              <a:rPr lang="el-GR" sz="2400" dirty="0" err="1">
                <a:solidFill>
                  <a:schemeClr val="bg1"/>
                </a:solidFill>
              </a:rPr>
              <a:t>Reaction</a:t>
            </a:r>
            <a:r>
              <a:rPr lang="el-GR" sz="2400" dirty="0">
                <a:solidFill>
                  <a:schemeClr val="bg1"/>
                </a:solidFill>
              </a:rPr>
              <a:t>) </a:t>
            </a:r>
            <a:r>
              <a:rPr lang="el-GR" sz="2400" dirty="0" smtClean="0">
                <a:solidFill>
                  <a:schemeClr val="bg1"/>
                </a:solidFill>
              </a:rPr>
              <a:t>ή  </a:t>
            </a:r>
            <a:r>
              <a:rPr lang="el-GR" sz="2400" smtClean="0">
                <a:solidFill>
                  <a:schemeClr val="bg1"/>
                </a:solidFill>
              </a:rPr>
              <a:t>του     </a:t>
            </a:r>
            <a:r>
              <a:rPr lang="el-GR" sz="2400" dirty="0" smtClean="0">
                <a:solidFill>
                  <a:schemeClr val="bg1"/>
                </a:solidFill>
                <a:hlinkClick r:id="rId3" tooltip="Αντιγόνο p24 (δεν έχει γραφτεί ακόμα)"/>
              </a:rPr>
              <a:t>αντιγόνου </a:t>
            </a:r>
            <a:r>
              <a:rPr lang="el-GR" sz="2400" dirty="0">
                <a:solidFill>
                  <a:schemeClr val="bg1"/>
                </a:solidFill>
                <a:hlinkClick r:id="rId3" tooltip="Αντιγόνο p24 (δεν έχει γραφτεί ακόμα)"/>
              </a:rPr>
              <a:t>p24</a:t>
            </a:r>
            <a:r>
              <a:rPr lang="el-GR" sz="2400" dirty="0">
                <a:solidFill>
                  <a:schemeClr val="bg1"/>
                </a:solidFill>
              </a:rPr>
              <a:t> </a:t>
            </a:r>
            <a:r>
              <a:rPr lang="el-GR" sz="2400">
                <a:solidFill>
                  <a:schemeClr val="bg1"/>
                </a:solidFill>
              </a:rPr>
              <a:t>(</a:t>
            </a:r>
            <a:r>
              <a:rPr lang="el-GR" sz="2400" smtClean="0">
                <a:solidFill>
                  <a:schemeClr val="bg1"/>
                </a:solidFill>
              </a:rPr>
              <a:t>πρωτεϊνικό </a:t>
            </a:r>
            <a:r>
              <a:rPr lang="el-GR" sz="2400" dirty="0">
                <a:solidFill>
                  <a:schemeClr val="bg1"/>
                </a:solidFill>
              </a:rPr>
              <a:t>συστατικό της επιφάνειας του σωματιδίου του </a:t>
            </a:r>
            <a:r>
              <a:rPr lang="el-GR" sz="2400" dirty="0" smtClean="0">
                <a:solidFill>
                  <a:schemeClr val="bg1"/>
                </a:solidFill>
              </a:rPr>
              <a:t>HIV)</a:t>
            </a:r>
            <a:endParaRPr lang="el-GR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l-GR" b="1" dirty="0" smtClean="0"/>
              <a:t>Στάδια της νόσου</a:t>
            </a:r>
            <a:r>
              <a:rPr lang="en-US" dirty="0" smtClean="0"/>
              <a:t>: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Σε πρώτο στάδιο ο ιός συνδέεται σε περιορισμένο αριθμό βοηθητικών Τ- λεμφοκυττάρων, μέσω των ειδικών υποδοχέων που βρίσκονται στην επιφάνεια της μεμβράνης τους, ενώ στη συνέχεια εισάγει το </a:t>
            </a:r>
            <a:r>
              <a:rPr lang="en-US" dirty="0" smtClean="0"/>
              <a:t>RNA</a:t>
            </a:r>
            <a:r>
              <a:rPr lang="el-GR" dirty="0" smtClean="0"/>
              <a:t> του  μέσα στα κύτταρα αυτά.</a:t>
            </a:r>
          </a:p>
          <a:p>
            <a:pPr>
              <a:buNone/>
            </a:pPr>
            <a:r>
              <a:rPr lang="el-GR" dirty="0" smtClean="0"/>
              <a:t>Στη συνέχεια πολλαπλασιάζεται χρησιμοποιώντας το ένζυμο αντ</a:t>
            </a:r>
            <a:r>
              <a:rPr lang="el-GR" dirty="0"/>
              <a:t>ί</a:t>
            </a:r>
            <a:r>
              <a:rPr lang="el-GR" dirty="0" smtClean="0"/>
              <a:t>στροφη μεταγραφάση και τους μηχανισμούς του κυττάρου ξενιστή</a:t>
            </a:r>
            <a:r>
              <a:rPr lang="en-US" dirty="0" smtClean="0"/>
              <a:t>:</a:t>
            </a:r>
          </a:p>
          <a:p>
            <a:pPr marL="571500" indent="-571500">
              <a:buFont typeface="+mj-lt"/>
              <a:buAutoNum type="romanUcPeriod"/>
            </a:pPr>
            <a:r>
              <a:rPr lang="el-GR" dirty="0" smtClean="0"/>
              <a:t>Χρησιμοποιεί ως καλούπι το </a:t>
            </a:r>
            <a:r>
              <a:rPr lang="en-US" dirty="0" smtClean="0"/>
              <a:t>RNA </a:t>
            </a:r>
            <a:r>
              <a:rPr lang="el-GR" dirty="0" smtClean="0"/>
              <a:t>του και συνθέτει μονόκλωνο </a:t>
            </a:r>
            <a:r>
              <a:rPr lang="en-US" dirty="0" smtClean="0"/>
              <a:t>DNA</a:t>
            </a:r>
            <a:r>
              <a:rPr lang="el-GR" dirty="0" smtClean="0"/>
              <a:t>.</a:t>
            </a:r>
          </a:p>
          <a:p>
            <a:pPr marL="571500" indent="-571500">
              <a:buFont typeface="+mj-lt"/>
              <a:buAutoNum type="romanUcPeriod"/>
            </a:pPr>
            <a:r>
              <a:rPr lang="el-GR" dirty="0" smtClean="0"/>
              <a:t>Μετατρέπει το μονόκλωνο </a:t>
            </a:r>
            <a:r>
              <a:rPr lang="en-US" dirty="0" smtClean="0"/>
              <a:t>DNA</a:t>
            </a:r>
            <a:r>
              <a:rPr lang="el-GR" dirty="0" smtClean="0"/>
              <a:t> σε δίκλωνο</a:t>
            </a:r>
          </a:p>
          <a:p>
            <a:pPr marL="571500" indent="-571500">
              <a:buFont typeface="+mj-lt"/>
              <a:buAutoNum type="romanUcPeriod"/>
            </a:pPr>
            <a:r>
              <a:rPr lang="el-GR" dirty="0" smtClean="0"/>
              <a:t>Το δίκλωνο </a:t>
            </a:r>
            <a:r>
              <a:rPr lang="en-US" dirty="0" smtClean="0"/>
              <a:t>DNA</a:t>
            </a:r>
            <a:r>
              <a:rPr lang="el-GR" dirty="0" smtClean="0"/>
              <a:t> συνδέεται με το </a:t>
            </a:r>
            <a:r>
              <a:rPr lang="en-US" dirty="0" smtClean="0"/>
              <a:t>DNA </a:t>
            </a:r>
            <a:r>
              <a:rPr lang="el-GR" dirty="0" smtClean="0"/>
              <a:t>του κυττάρου ξενιστή και παραμένει σε λανθάνουσα κατάσταση (ανενεργό). Στην περίπτωση αυτή το άτομο είναι φορέας του ιού.</a:t>
            </a:r>
          </a:p>
          <a:p>
            <a:pPr marL="571500" indent="-571500">
              <a:buFont typeface="+mj-lt"/>
              <a:buAutoNum type="romanUcPeriod"/>
            </a:pPr>
            <a:r>
              <a:rPr lang="el-GR" dirty="0" smtClean="0"/>
              <a:t>Κάποια στιγμή υπάρχει η πιθανότητα ενεργοποίησης του ιού, οπότε αρχίζει πάλι να πολλαπλασιάζεται μολύνοντας καινούργια Βοηθητικά Τ- λεμφοκύτταρα.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1400" dirty="0" smtClean="0">
                <a:hlinkClick r:id="rId2"/>
              </a:rPr>
              <a:t>https://www.youtube.com/watch?v=K8dO90SII2w#t=187</a:t>
            </a:r>
            <a:endParaRPr lang="el-GR" sz="1400" dirty="0" smtClean="0"/>
          </a:p>
          <a:p>
            <a:pPr>
              <a:buNone/>
            </a:pPr>
            <a:r>
              <a:rPr lang="el-GR" dirty="0" smtClean="0"/>
              <a:t>Από τη στιγμή της μόλυνσης του οργανισμού από τον ιό μέχρι τη διάγνωση της νόσου (6 εβδομάδες-12 μήνες) το άτομο εμφανίζει λοιμώξεις , που όμως παρέρχονται γρήγορα, ενώ μπορεί να μεταδίδει τον ιό χωρίς να το γνωρίζει.</a:t>
            </a:r>
          </a:p>
          <a:p>
            <a:pPr>
              <a:buNone/>
            </a:pPr>
            <a:r>
              <a:rPr lang="el-GR" dirty="0" smtClean="0"/>
              <a:t>Μετά από 7-10 χρόνια συνήθως, εκδηλώνεται η τυπική συμπτωματολογία της νόσου που περιλαμβάνει</a:t>
            </a:r>
            <a:r>
              <a:rPr lang="en-US" dirty="0" smtClean="0"/>
              <a:t>:</a:t>
            </a:r>
          </a:p>
          <a:p>
            <a:r>
              <a:rPr lang="el-GR" dirty="0" smtClean="0"/>
              <a:t>Υψηλό πυρετό</a:t>
            </a:r>
          </a:p>
          <a:p>
            <a:r>
              <a:rPr lang="el-GR" dirty="0" smtClean="0"/>
              <a:t>Έντονες λοιμώξεις</a:t>
            </a:r>
          </a:p>
          <a:p>
            <a:r>
              <a:rPr lang="el-GR" dirty="0" smtClean="0"/>
              <a:t>Διάρροιες, </a:t>
            </a:r>
          </a:p>
          <a:p>
            <a:pPr>
              <a:buNone/>
            </a:pPr>
            <a:r>
              <a:rPr lang="el-GR" dirty="0" smtClean="0"/>
              <a:t>ενώ παράλληλα ο αριθμός των προσβεβλημένων Τ-λεμφοκυττάρων αυξάνεται οδηγώντας σε εντονότερα συμπτώματα, μέχρι το θάνατο.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658</Words>
  <Application>Microsoft Office PowerPoint</Application>
  <PresentationFormat>Προβολή στην οθόνη (4:3)</PresentationFormat>
  <Paragraphs>59</Paragraphs>
  <Slides>11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2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Ηλέκτρα</dc:creator>
  <cp:lastModifiedBy>Ηλέκτρα</cp:lastModifiedBy>
  <cp:revision>23</cp:revision>
  <dcterms:created xsi:type="dcterms:W3CDTF">2014-12-06T05:20:27Z</dcterms:created>
  <dcterms:modified xsi:type="dcterms:W3CDTF">2015-10-27T10:08:40Z</dcterms:modified>
</cp:coreProperties>
</file>